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70" r:id="rId7"/>
    <p:sldId id="268" r:id="rId8"/>
    <p:sldId id="271" r:id="rId9"/>
    <p:sldId id="269" r:id="rId10"/>
    <p:sldId id="272" r:id="rId11"/>
    <p:sldId id="274" r:id="rId12"/>
    <p:sldId id="275" r:id="rId13"/>
    <p:sldId id="273" r:id="rId14"/>
    <p:sldId id="276" r:id="rId15"/>
    <p:sldId id="277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DEED56-3019-42EE-BEAE-98B5022A0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AF68F5D-4B13-484E-A4E0-F5CF27DFB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2794D3F-4649-4DFE-AD90-0CB88AEF9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5D17-31DF-44D2-B5F5-1442F2285E91}" type="datetimeFigureOut">
              <a:rPr lang="nl-NL" smtClean="0"/>
              <a:t>30-3-2022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BFA177-9CCD-4D59-9DC3-81354116E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F03E44C-083B-413C-B164-E8671235B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3E8F-888A-40F8-8217-75050A1955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609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0C327C-8862-490B-8E53-9771A67D0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D97D43C-ACD8-44F3-82E2-6DBE83B4DD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1A7CEE2-8801-4C2E-802C-7C3F5A9A8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5D17-31DF-44D2-B5F5-1442F2285E91}" type="datetimeFigureOut">
              <a:rPr lang="nl-NL" smtClean="0"/>
              <a:t>30-3-2022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3D1BF65-2E80-4E30-A991-4C8CE16C0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056191B-7C2B-4C88-B61B-41DF85986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3E8F-888A-40F8-8217-75050A1955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1419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7956E93-BEB1-44A8-8648-3F90439C54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70D33B4-C7EC-4FF5-9448-6EC6E57A7B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08276B-F288-4220-967F-54DF72F14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5D17-31DF-44D2-B5F5-1442F2285E91}" type="datetimeFigureOut">
              <a:rPr lang="nl-NL" smtClean="0"/>
              <a:t>30-3-2022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A1B75B7-18E9-45DE-A3E5-7FBD48901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4357FF2-23ED-479B-A42B-7A250CC10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3E8F-888A-40F8-8217-75050A1955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188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10448D-5AFC-4097-9781-C45C683F7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164F959-4937-458E-A7F8-0C9FF0300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664FDF6-38F8-4CEC-A636-6A26EBF97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5D17-31DF-44D2-B5F5-1442F2285E91}" type="datetimeFigureOut">
              <a:rPr lang="nl-NL" smtClean="0"/>
              <a:t>30-3-2022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BEF9C11-BC79-42F5-BDB9-DA50A8045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4444244-F221-4108-8011-32D03F872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3E8F-888A-40F8-8217-75050A1955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48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62916B-3590-49F3-B889-04A6DA7A1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295269D-4ECD-4971-8664-E13ECC7BB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908A7E1-9389-4C87-958D-979A6AB0B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5D17-31DF-44D2-B5F5-1442F2285E91}" type="datetimeFigureOut">
              <a:rPr lang="nl-NL" smtClean="0"/>
              <a:t>30-3-2022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0F36A45-DE4E-4F05-AB08-1C66920E7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19595A1-92EF-418C-B7D6-2FF2BBB21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3E8F-888A-40F8-8217-75050A1955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145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1238F4-56DA-40EA-A76E-D43836EB6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0B9B2B-43D4-484E-B92D-C093857F5E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80C505A-5E4B-4571-A47C-D3CC5A4FF9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A79CF56-614C-4564-9DC6-D81330F35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5D17-31DF-44D2-B5F5-1442F2285E91}" type="datetimeFigureOut">
              <a:rPr lang="nl-NL" smtClean="0"/>
              <a:t>30-3-2022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787B60D-AEF4-475D-8391-6935CCD6A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982D924-CD5F-420C-B52A-AE2FEEA33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3E8F-888A-40F8-8217-75050A1955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742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ED147E-79B0-4FE9-8D44-1F7EC558E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30D2C76-5F0F-4AE7-AED9-54504EC7C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F41FB3F-A5BA-405F-9E6F-7B75D58938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E10FAA8-37C8-4E90-9CD4-E3F949330A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59D944D-841B-4CC8-954C-691EC148FB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2A86821-D483-4E38-AD3C-A69A02096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5D17-31DF-44D2-B5F5-1442F2285E91}" type="datetimeFigureOut">
              <a:rPr lang="nl-NL" smtClean="0"/>
              <a:t>30-3-2022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4AD2814-D04F-4EAD-A2A6-EF4882E3F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AEECADC-A2C7-4131-AF2F-1977DC54F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3E8F-888A-40F8-8217-75050A1955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349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54C5E4-62A7-4084-97F1-CA880B06B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EAF5A25-A337-4CB8-82B6-6B897C9CE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5D17-31DF-44D2-B5F5-1442F2285E91}" type="datetimeFigureOut">
              <a:rPr lang="nl-NL" smtClean="0"/>
              <a:t>30-3-2022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F08E9D2-D70D-49C0-9BC6-DD60EA320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1C81572-0C5E-4625-8D1E-4611614CC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3E8F-888A-40F8-8217-75050A1955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009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56944A1-7994-4310-9FFF-EB01F36C4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5D17-31DF-44D2-B5F5-1442F2285E91}" type="datetimeFigureOut">
              <a:rPr lang="nl-NL" smtClean="0"/>
              <a:t>30-3-2022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F9E7183-AFB3-4D18-B20E-7925B9619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37A78A4-A1D5-4830-8C21-DC4A28465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3E8F-888A-40F8-8217-75050A1955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45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D8AB07-767D-4BF1-9B20-98FD9C84F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08E912-E119-4730-BEF6-3EB69B189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BB8632D-6B6B-4566-9F9F-D9466FDC6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7635EF3-8C42-40E2-AAA5-22F0FF99C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5D17-31DF-44D2-B5F5-1442F2285E91}" type="datetimeFigureOut">
              <a:rPr lang="nl-NL" smtClean="0"/>
              <a:t>30-3-2022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09C33C0-AC96-424A-A03A-A84841D36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857BC4F-F750-4000-9486-146B0B70B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3E8F-888A-40F8-8217-75050A1955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5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537E08-7986-46D5-B653-41EB9F1A0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0F78D88-1FAD-4B2B-98ED-5E9937695B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DDB4E75-5502-4F41-B97E-6261651B0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A9BE213-71B5-4462-B77E-DCE5ED42F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5D17-31DF-44D2-B5F5-1442F2285E91}" type="datetimeFigureOut">
              <a:rPr lang="nl-NL" smtClean="0"/>
              <a:t>30-3-2022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7E33E28-A88E-4B68-98CE-849171505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6FC25E5-F36E-4FA4-8300-9ED9CF690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3E8F-888A-40F8-8217-75050A1955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313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DE39266-4C53-4146-8705-070DF4E57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347CFC6-27C3-4993-B811-8E67FA315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B7C905-4056-48BA-92C6-A19F0FD7D6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F5D17-31DF-44D2-B5F5-1442F2285E91}" type="datetimeFigureOut">
              <a:rPr lang="nl-NL" smtClean="0"/>
              <a:t>30-3-2022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8C2DD1C-12D3-4379-960F-716E8D7F6A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585DAED-7B84-45B2-816B-3C5853FC9B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D3E8F-888A-40F8-8217-75050A1955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7574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AEF8C6-02C3-4AE3-A8A2-1DCF2E1620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/>
              <a:t>Vakbekwaam Medewerker DV32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E7D9C78-B6D3-42E5-AB11-EE5C6E1103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5095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2CB2B2-1D04-4A59-BB09-59AF5920B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Veranderingen op de balans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FD55E1-6099-4322-BD82-2AB7D799F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Verandert er iets aan de debetzijde, dan verandert (meestal) ook de creditzijde en </a:t>
            </a:r>
            <a:r>
              <a:rPr lang="nl-NL" dirty="0" err="1"/>
              <a:t>vice</a:t>
            </a:r>
            <a:r>
              <a:rPr lang="nl-NL" dirty="0"/>
              <a:t> versa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dirty="0"/>
              <a:t>Voorbeeld 4</a:t>
            </a:r>
          </a:p>
          <a:p>
            <a:pPr lvl="1"/>
            <a:r>
              <a:rPr lang="nl-NL" dirty="0"/>
              <a:t>Je betaalt een deel (€3200,-) van jouw lening aan de bank af met het banktegoed</a:t>
            </a:r>
          </a:p>
          <a:p>
            <a:pPr lvl="2"/>
            <a:r>
              <a:rPr lang="nl-NL" dirty="0"/>
              <a:t>We houden voor het gemak tijdens de lessen geen rekening met de rente en afschrijvingen</a:t>
            </a:r>
          </a:p>
          <a:p>
            <a:pPr lvl="3"/>
            <a:r>
              <a:rPr lang="nl-NL" dirty="0"/>
              <a:t>Rente = de vergoeding </a:t>
            </a:r>
            <a:r>
              <a:rPr lang="nl-NL"/>
              <a:t>die de bank </a:t>
            </a:r>
            <a:r>
              <a:rPr lang="nl-NL" dirty="0"/>
              <a:t>vraagt voor het verstrekken van het geleende bedrag</a:t>
            </a:r>
          </a:p>
          <a:p>
            <a:pPr lvl="3"/>
            <a:r>
              <a:rPr lang="nl-NL" dirty="0"/>
              <a:t>Afschrijving = een gedeelte van het geleende bedrag dat je terugbetaalt</a:t>
            </a:r>
          </a:p>
          <a:p>
            <a:pPr lvl="2"/>
            <a:r>
              <a:rPr lang="nl-NL" dirty="0"/>
              <a:t>Gevolgen voor balans</a:t>
            </a:r>
          </a:p>
          <a:p>
            <a:pPr lvl="3"/>
            <a:r>
              <a:rPr lang="nl-NL" dirty="0"/>
              <a:t>Banktegoed = bezitting dus de waarde v/d bezittingen neemt af → debetzijde ↓</a:t>
            </a:r>
          </a:p>
          <a:p>
            <a:pPr lvl="3"/>
            <a:r>
              <a:rPr lang="nl-NL" dirty="0"/>
              <a:t>De schuld aan de bank neemt af → creditzijde ↓</a:t>
            </a:r>
          </a:p>
          <a:p>
            <a:pPr lvl="3"/>
            <a:endParaRPr lang="nl-NL" dirty="0"/>
          </a:p>
          <a:p>
            <a:pPr lvl="3"/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0451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9564CF-4EE3-4CB6-B253-66CD5BA63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35DDE38C-2A2A-4503-A7A6-DFAF385F3D0A}"/>
              </a:ext>
            </a:extLst>
          </p:cNvPr>
          <p:cNvSpPr txBox="1"/>
          <p:nvPr/>
        </p:nvSpPr>
        <p:spPr>
          <a:xfrm>
            <a:off x="7411914" y="1532678"/>
            <a:ext cx="3941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Balans voor boeking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CF3B71B8-99B3-4526-AC48-D50A7F00F56F}"/>
              </a:ext>
            </a:extLst>
          </p:cNvPr>
          <p:cNvSpPr txBox="1"/>
          <p:nvPr/>
        </p:nvSpPr>
        <p:spPr>
          <a:xfrm>
            <a:off x="838200" y="4721096"/>
            <a:ext cx="3536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Balans na boeking </a:t>
            </a:r>
          </a:p>
        </p:txBody>
      </p: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45E575EE-1C95-413A-8551-8B2F27BF3344}"/>
              </a:ext>
            </a:extLst>
          </p:cNvPr>
          <p:cNvCxnSpPr>
            <a:cxnSpLocks/>
            <a:stCxn id="7" idx="1"/>
            <a:endCxn id="13" idx="3"/>
          </p:cNvCxnSpPr>
          <p:nvPr/>
        </p:nvCxnSpPr>
        <p:spPr>
          <a:xfrm flipH="1">
            <a:off x="6985781" y="1855844"/>
            <a:ext cx="426133" cy="858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85CAF070-0C1A-469B-810A-A0EA9279507C}"/>
              </a:ext>
            </a:extLst>
          </p:cNvPr>
          <p:cNvCxnSpPr>
            <a:cxnSpLocks/>
            <a:stCxn id="8" idx="3"/>
            <a:endCxn id="14" idx="1"/>
          </p:cNvCxnSpPr>
          <p:nvPr/>
        </p:nvCxnSpPr>
        <p:spPr>
          <a:xfrm flipV="1">
            <a:off x="4375052" y="5044260"/>
            <a:ext cx="771521" cy="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el 12">
            <a:extLst>
              <a:ext uri="{FF2B5EF4-FFF2-40B4-BE49-F238E27FC236}">
                <a16:creationId xmlns:a16="http://schemas.microsoft.com/office/drawing/2014/main" id="{BEE48DC2-592C-4FAF-BCDC-3318C155BE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817650"/>
              </p:ext>
            </p:extLst>
          </p:nvPr>
        </p:nvGraphicFramePr>
        <p:xfrm>
          <a:off x="778554" y="304717"/>
          <a:ext cx="6207227" cy="3119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5700">
                  <a:extLst>
                    <a:ext uri="{9D8B030D-6E8A-4147-A177-3AD203B41FA5}">
                      <a16:colId xmlns:a16="http://schemas.microsoft.com/office/drawing/2014/main" val="3413406789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1763421402"/>
                    </a:ext>
                  </a:extLst>
                </a:gridCol>
                <a:gridCol w="1891175">
                  <a:extLst>
                    <a:ext uri="{9D8B030D-6E8A-4147-A177-3AD203B41FA5}">
                      <a16:colId xmlns:a16="http://schemas.microsoft.com/office/drawing/2014/main" val="2390477951"/>
                    </a:ext>
                  </a:extLst>
                </a:gridCol>
                <a:gridCol w="1210352">
                  <a:extLst>
                    <a:ext uri="{9D8B030D-6E8A-4147-A177-3AD203B41FA5}">
                      <a16:colId xmlns:a16="http://schemas.microsoft.com/office/drawing/2014/main" val="4144328485"/>
                    </a:ext>
                  </a:extLst>
                </a:gridCol>
              </a:tblGrid>
              <a:tr h="272736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debet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donderdag 18 november 2021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credit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6381506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Banktegoed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€ 17.500,00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Eigen vermogen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€ 25.000,00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1231779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Winkelinrichting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 € 25.000,00 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Vreemd vermogen: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8998981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Kasgeld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€ 10.500,00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Lening bank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 € 29.000,00 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8695399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Voorraad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€ 16.000,00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Lening familielid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€ 15.000,00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19354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Crediteuren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                -  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5492283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6003779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7146437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8709332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Totaal bezittingen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€ 69.000,00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Totaal schuld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€ 69.000,00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1462930"/>
                  </a:ext>
                </a:extLst>
              </a:tr>
            </a:tbl>
          </a:graphicData>
        </a:graphic>
      </p:graphicFrame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BDC9EB6D-D125-4F22-A48F-020AD86027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268769"/>
              </p:ext>
            </p:extLst>
          </p:nvPr>
        </p:nvGraphicFramePr>
        <p:xfrm>
          <a:off x="5146573" y="3484548"/>
          <a:ext cx="6207227" cy="3119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5700">
                  <a:extLst>
                    <a:ext uri="{9D8B030D-6E8A-4147-A177-3AD203B41FA5}">
                      <a16:colId xmlns:a16="http://schemas.microsoft.com/office/drawing/2014/main" val="3413406789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1763421402"/>
                    </a:ext>
                  </a:extLst>
                </a:gridCol>
                <a:gridCol w="1891175">
                  <a:extLst>
                    <a:ext uri="{9D8B030D-6E8A-4147-A177-3AD203B41FA5}">
                      <a16:colId xmlns:a16="http://schemas.microsoft.com/office/drawing/2014/main" val="2390477951"/>
                    </a:ext>
                  </a:extLst>
                </a:gridCol>
                <a:gridCol w="1210352">
                  <a:extLst>
                    <a:ext uri="{9D8B030D-6E8A-4147-A177-3AD203B41FA5}">
                      <a16:colId xmlns:a16="http://schemas.microsoft.com/office/drawing/2014/main" val="4144328485"/>
                    </a:ext>
                  </a:extLst>
                </a:gridCol>
              </a:tblGrid>
              <a:tr h="272736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debet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donderdag 18 november 2021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credit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6381506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Banktegoed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€ 14.300,00 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Eigen vermogen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€ 25.000,00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1231779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Winkelinrichting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 € 25.000,00 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Vreemd vermogen: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8998981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Kasgeld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€ 10.500,00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Lening bank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€ 25.800,00 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8695399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Voorraad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€ 16.000,00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Lening familielid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€ 15.000,00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19354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Crediteuren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                -  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5492283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6003779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7146437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8709332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Totaal bezittingen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€ 65.800,00 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Totaal schuld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€ 65.800,00 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1462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487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15405-E68B-4B44-B74E-2A94E30D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Oefeningen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18117B1-4C7E-449D-AD19-0DD07A500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Verwerk de onderstaande financiële feiten in </a:t>
            </a:r>
            <a:r>
              <a:rPr lang="nl-NL"/>
              <a:t>‘Werkblad les 3’</a:t>
            </a: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Je koopt voor €7500,- aan voorraad in. Deze aankoop betaal je later.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Je betaalt jouw familielid €2500,- terug en lost daarmee een deel van de lening af. Deze afbetaling doe je met het kasgeld.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Je verkoopt een deel van de voorraad t.w.v. €10.000,-.</a:t>
            </a:r>
          </a:p>
          <a:p>
            <a:pPr lvl="1"/>
            <a:r>
              <a:rPr lang="nl-NL" dirty="0"/>
              <a:t>€8500,- aan pintransacties</a:t>
            </a:r>
          </a:p>
          <a:p>
            <a:pPr lvl="1"/>
            <a:r>
              <a:rPr lang="nl-NL" dirty="0"/>
              <a:t>€1500,- aan contante betalingen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Je schaft een nieuw kassasysteem t.w.v. €3400,- aan op rekening.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Je betaalt de rekening van het kassasysteem met het banktegoed.</a:t>
            </a:r>
          </a:p>
        </p:txBody>
      </p:sp>
    </p:spTree>
    <p:extLst>
      <p:ext uri="{BB962C8B-B14F-4D97-AF65-F5344CB8AC3E}">
        <p14:creationId xmlns:p14="http://schemas.microsoft.com/office/powerpoint/2010/main" val="2032232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0DF777-AE8F-4456-B6D0-EDCF5B47E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Deze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6F0090-7553-437B-92AE-E3E2EEC96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blijven hangen van de balans</a:t>
            </a:r>
          </a:p>
          <a:p>
            <a:r>
              <a:rPr lang="nl-NL" dirty="0"/>
              <a:t>Veranderingen op de balans</a:t>
            </a:r>
          </a:p>
          <a:p>
            <a:pPr lvl="1"/>
            <a:r>
              <a:rPr lang="nl-NL" dirty="0"/>
              <a:t>Uitleg + voorbeelden</a:t>
            </a:r>
          </a:p>
          <a:p>
            <a:pPr lvl="1"/>
            <a:r>
              <a:rPr lang="nl-NL" dirty="0"/>
              <a:t>Oefeningen</a:t>
            </a:r>
          </a:p>
          <a:p>
            <a:r>
              <a:rPr lang="nl-NL" dirty="0"/>
              <a:t>Afsluiting – lesevaluatie</a:t>
            </a:r>
          </a:p>
        </p:txBody>
      </p:sp>
    </p:spTree>
    <p:extLst>
      <p:ext uri="{BB962C8B-B14F-4D97-AF65-F5344CB8AC3E}">
        <p14:creationId xmlns:p14="http://schemas.microsoft.com/office/powerpoint/2010/main" val="2742928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730CE1-E419-4283-82B1-73879167F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Wat is blijven hangen van les 2?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9FD8C3-6A5F-4748-B8CF-A210D42C2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Basisprincipes van de balans op een rijtje</a:t>
            </a:r>
          </a:p>
          <a:p>
            <a:r>
              <a:rPr lang="nl-NL" dirty="0"/>
              <a:t>Bestaat uit twee zijden</a:t>
            </a:r>
          </a:p>
          <a:p>
            <a:pPr lvl="1"/>
            <a:r>
              <a:rPr lang="nl-NL" dirty="0"/>
              <a:t>Links = debetzijde = bezittingen</a:t>
            </a:r>
          </a:p>
          <a:p>
            <a:pPr lvl="1"/>
            <a:r>
              <a:rPr lang="nl-NL" dirty="0"/>
              <a:t>Rechts = creditzijde = het vermogen</a:t>
            </a:r>
          </a:p>
          <a:p>
            <a:pPr lvl="2"/>
            <a:r>
              <a:rPr lang="nl-NL" dirty="0"/>
              <a:t>Vreemd vermogen = leningen</a:t>
            </a:r>
          </a:p>
          <a:p>
            <a:pPr lvl="2"/>
            <a:r>
              <a:rPr lang="nl-NL" dirty="0"/>
              <a:t>Eigenvermogen = geld ingebracht door ondernemer</a:t>
            </a:r>
          </a:p>
          <a:p>
            <a:r>
              <a:rPr lang="nl-NL" dirty="0"/>
              <a:t>Totale waarde van beide zijden moet gelijk zijn</a:t>
            </a:r>
          </a:p>
          <a:p>
            <a:pPr lvl="1"/>
            <a:r>
              <a:rPr lang="nl-NL" dirty="0"/>
              <a:t>De waarde v/d bezittingen is gelijk aan </a:t>
            </a:r>
            <a:r>
              <a:rPr lang="nl-NL" u="sng" dirty="0"/>
              <a:t>het vermogen </a:t>
            </a:r>
            <a:r>
              <a:rPr lang="nl-NL" dirty="0"/>
              <a:t>(= eigen vermogen + vreemd vermogen)</a:t>
            </a:r>
          </a:p>
          <a:p>
            <a:pPr lvl="1"/>
            <a:r>
              <a:rPr lang="nl-NL" dirty="0"/>
              <a:t>Verandert er iets aan de ene zijde, dan verandert meestal ook de andere zijde</a:t>
            </a:r>
          </a:p>
          <a:p>
            <a:pPr lvl="2"/>
            <a:r>
              <a:rPr lang="nl-NL" dirty="0"/>
              <a:t>Verandering op balans in boekhoudkundige termen = financieel feit</a:t>
            </a:r>
          </a:p>
        </p:txBody>
      </p:sp>
      <p:sp>
        <p:nvSpPr>
          <p:cNvPr id="4" name="Rechthoek: afgeronde hoeken 3">
            <a:extLst>
              <a:ext uri="{FF2B5EF4-FFF2-40B4-BE49-F238E27FC236}">
                <a16:creationId xmlns:a16="http://schemas.microsoft.com/office/drawing/2014/main" id="{89C00DF3-D0E8-47B4-98A1-66C438FB82EE}"/>
              </a:ext>
            </a:extLst>
          </p:cNvPr>
          <p:cNvSpPr/>
          <p:nvPr/>
        </p:nvSpPr>
        <p:spPr>
          <a:xfrm>
            <a:off x="1336431" y="5078437"/>
            <a:ext cx="9903655" cy="81592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D8A8CAEB-4633-4EE3-B017-6930F2058ED9}"/>
              </a:ext>
            </a:extLst>
          </p:cNvPr>
          <p:cNvSpPr txBox="1"/>
          <p:nvPr/>
        </p:nvSpPr>
        <p:spPr>
          <a:xfrm>
            <a:off x="4304714" y="6169709"/>
            <a:ext cx="39670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/>
              <a:t>Thema van deze les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6822ECB0-F036-4639-BFEB-4E9130E2F1B5}"/>
              </a:ext>
            </a:extLst>
          </p:cNvPr>
          <p:cNvCxnSpPr>
            <a:cxnSpLocks/>
            <a:stCxn id="5" idx="0"/>
            <a:endCxn id="4" idx="2"/>
          </p:cNvCxnSpPr>
          <p:nvPr/>
        </p:nvCxnSpPr>
        <p:spPr>
          <a:xfrm flipV="1">
            <a:off x="6288259" y="5894363"/>
            <a:ext cx="0" cy="27534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4844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2CB2B2-1D04-4A59-BB09-59AF5920B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Veranderingen op de balans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FD55E1-6099-4322-BD82-2AB7D799F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Verandert er iets aan de debetzijde, dan verandert (meestal) ook de creditzijde en </a:t>
            </a:r>
            <a:r>
              <a:rPr lang="nl-NL" dirty="0" err="1"/>
              <a:t>vice</a:t>
            </a:r>
            <a:r>
              <a:rPr lang="nl-NL" dirty="0"/>
              <a:t> versa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Voorbeeld 1</a:t>
            </a:r>
          </a:p>
          <a:p>
            <a:pPr lvl="1"/>
            <a:r>
              <a:rPr lang="nl-NL" dirty="0"/>
              <a:t>Bijv. als je goederen </a:t>
            </a:r>
            <a:r>
              <a:rPr lang="nl-NL" u="sng" dirty="0"/>
              <a:t>inkoopt op rekening</a:t>
            </a:r>
            <a:r>
              <a:rPr lang="nl-NL" dirty="0"/>
              <a:t> t.w.v. €5000,- bij een </a:t>
            </a:r>
            <a:r>
              <a:rPr lang="nl-NL" u="sng" dirty="0"/>
              <a:t>crediteur</a:t>
            </a:r>
          </a:p>
          <a:p>
            <a:pPr lvl="2"/>
            <a:r>
              <a:rPr lang="nl-NL" dirty="0"/>
              <a:t>Inkopen op rekening = achteraf betalen</a:t>
            </a:r>
          </a:p>
          <a:p>
            <a:pPr lvl="2"/>
            <a:r>
              <a:rPr lang="nl-NL" dirty="0"/>
              <a:t>Crediteuren = leveranciers</a:t>
            </a:r>
          </a:p>
          <a:p>
            <a:pPr lvl="2"/>
            <a:r>
              <a:rPr lang="nl-NL" dirty="0"/>
              <a:t>Gevolgen voor balans</a:t>
            </a:r>
          </a:p>
          <a:p>
            <a:pPr lvl="3"/>
            <a:r>
              <a:rPr lang="nl-NL" dirty="0"/>
              <a:t>Goederen = bezittingen dus de waarde v/d bezittingen neemt toe → debetzijde ↑</a:t>
            </a:r>
          </a:p>
          <a:p>
            <a:pPr lvl="3"/>
            <a:r>
              <a:rPr lang="nl-NL" dirty="0"/>
              <a:t>De schuld aan crediteuren neemt toe → creditzijde ↑</a:t>
            </a:r>
          </a:p>
        </p:txBody>
      </p:sp>
    </p:spTree>
    <p:extLst>
      <p:ext uri="{BB962C8B-B14F-4D97-AF65-F5344CB8AC3E}">
        <p14:creationId xmlns:p14="http://schemas.microsoft.com/office/powerpoint/2010/main" val="192411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9564CF-4EE3-4CB6-B253-66CD5BA63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ACD4D8C9-5208-4863-9884-86C72D2878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4801834"/>
              </p:ext>
            </p:extLst>
          </p:nvPr>
        </p:nvGraphicFramePr>
        <p:xfrm>
          <a:off x="838200" y="264403"/>
          <a:ext cx="6147580" cy="31511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5700">
                  <a:extLst>
                    <a:ext uri="{9D8B030D-6E8A-4147-A177-3AD203B41FA5}">
                      <a16:colId xmlns:a16="http://schemas.microsoft.com/office/drawing/2014/main" val="734636990"/>
                    </a:ext>
                  </a:extLst>
                </a:gridCol>
                <a:gridCol w="1210352">
                  <a:extLst>
                    <a:ext uri="{9D8B030D-6E8A-4147-A177-3AD203B41FA5}">
                      <a16:colId xmlns:a16="http://schemas.microsoft.com/office/drawing/2014/main" val="1719667676"/>
                    </a:ext>
                  </a:extLst>
                </a:gridCol>
                <a:gridCol w="1891176">
                  <a:extLst>
                    <a:ext uri="{9D8B030D-6E8A-4147-A177-3AD203B41FA5}">
                      <a16:colId xmlns:a16="http://schemas.microsoft.com/office/drawing/2014/main" val="910468652"/>
                    </a:ext>
                  </a:extLst>
                </a:gridCol>
                <a:gridCol w="1210352">
                  <a:extLst>
                    <a:ext uri="{9D8B030D-6E8A-4147-A177-3AD203B41FA5}">
                      <a16:colId xmlns:a16="http://schemas.microsoft.com/office/drawing/2014/main" val="4053438641"/>
                    </a:ext>
                  </a:extLst>
                </a:gridCol>
              </a:tblGrid>
              <a:tr h="325982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effectLst/>
                        </a:rPr>
                        <a:t>debet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1800" u="none" strike="noStrike" dirty="0">
                          <a:effectLst/>
                        </a:rPr>
                        <a:t>donderdag 18 november 2021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credit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6914974"/>
                  </a:ext>
                </a:extLst>
              </a:tr>
              <a:tr h="310459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Banktegoed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 € 10.000,00 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Eigen vermogen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 € 25.000,00 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9607568"/>
                  </a:ext>
                </a:extLst>
              </a:tr>
              <a:tr h="310459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Winkelinrichting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effectLst/>
                        </a:rPr>
                        <a:t> € 25.000,00 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800" u="none" strike="noStrike">
                          <a:effectLst/>
                        </a:rPr>
                        <a:t>Vreemd vermogen: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1339146"/>
                  </a:ext>
                </a:extLst>
              </a:tr>
              <a:tr h="310459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Kasgeld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 €    2.000,00 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Lening bank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 € 29.000,00 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4930817"/>
                  </a:ext>
                </a:extLst>
              </a:tr>
              <a:tr h="310459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Voorraad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 € 32.000,00 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Lening familielid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 € 15.000,00 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5300718"/>
                  </a:ext>
                </a:extLst>
              </a:tr>
              <a:tr h="310459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effectLst/>
                        </a:rPr>
                        <a:t> 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0041462"/>
                  </a:ext>
                </a:extLst>
              </a:tr>
              <a:tr h="310459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3836913"/>
                  </a:ext>
                </a:extLst>
              </a:tr>
              <a:tr h="310459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9035024"/>
                  </a:ext>
                </a:extLst>
              </a:tr>
              <a:tr h="325982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5395154"/>
                  </a:ext>
                </a:extLst>
              </a:tr>
              <a:tr h="325982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Totaal bezittingen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 € 69.000,00 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Totaal schuld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effectLst/>
                        </a:rPr>
                        <a:t> € 69.000,00 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5838760"/>
                  </a:ext>
                </a:extLst>
              </a:tr>
            </a:tbl>
          </a:graphicData>
        </a:graphic>
      </p:graphicFrame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584FF96F-3987-484B-AE87-9781541C40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92123"/>
              </p:ext>
            </p:extLst>
          </p:nvPr>
        </p:nvGraphicFramePr>
        <p:xfrm>
          <a:off x="5206219" y="3529717"/>
          <a:ext cx="6147581" cy="3063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5701">
                  <a:extLst>
                    <a:ext uri="{9D8B030D-6E8A-4147-A177-3AD203B41FA5}">
                      <a16:colId xmlns:a16="http://schemas.microsoft.com/office/drawing/2014/main" val="781587027"/>
                    </a:ext>
                  </a:extLst>
                </a:gridCol>
                <a:gridCol w="1210352">
                  <a:extLst>
                    <a:ext uri="{9D8B030D-6E8A-4147-A177-3AD203B41FA5}">
                      <a16:colId xmlns:a16="http://schemas.microsoft.com/office/drawing/2014/main" val="1473028222"/>
                    </a:ext>
                  </a:extLst>
                </a:gridCol>
                <a:gridCol w="1891176">
                  <a:extLst>
                    <a:ext uri="{9D8B030D-6E8A-4147-A177-3AD203B41FA5}">
                      <a16:colId xmlns:a16="http://schemas.microsoft.com/office/drawing/2014/main" val="1569372213"/>
                    </a:ext>
                  </a:extLst>
                </a:gridCol>
                <a:gridCol w="1210352">
                  <a:extLst>
                    <a:ext uri="{9D8B030D-6E8A-4147-A177-3AD203B41FA5}">
                      <a16:colId xmlns:a16="http://schemas.microsoft.com/office/drawing/2014/main" val="2977979805"/>
                    </a:ext>
                  </a:extLst>
                </a:gridCol>
              </a:tblGrid>
              <a:tr h="306388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effectLst/>
                        </a:rPr>
                        <a:t>debet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1800" u="none" strike="noStrike">
                          <a:effectLst/>
                        </a:rPr>
                        <a:t>donderdag 18 november 2021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credit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3162830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Banktegoed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 € 10.000,00 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Eigen vermogen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 € 25.000,00 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1045862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Winkelinrichting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effectLst/>
                        </a:rPr>
                        <a:t> € 25.000,00 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800" u="none" strike="noStrike">
                          <a:effectLst/>
                        </a:rPr>
                        <a:t>Vreemd vermogen: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889755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Kasgeld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 €    2.000,00 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Lening bank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 € 29.000,00 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3193609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Voorraad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€ 37.000,00 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effectLst/>
                        </a:rPr>
                        <a:t>Lening familielid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 € 15.000,00 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7966863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Crediteuren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€    5.000,00 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7591311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2774631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3067390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3143253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Totaal bezittingen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€ 74.000,00 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Totaal schuld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€ 74.000,00 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0269574"/>
                  </a:ext>
                </a:extLst>
              </a:tr>
            </a:tbl>
          </a:graphicData>
        </a:graphic>
      </p:graphicFrame>
      <p:sp>
        <p:nvSpPr>
          <p:cNvPr id="7" name="Tekstvak 6">
            <a:extLst>
              <a:ext uri="{FF2B5EF4-FFF2-40B4-BE49-F238E27FC236}">
                <a16:creationId xmlns:a16="http://schemas.microsoft.com/office/drawing/2014/main" id="{35DDE38C-2A2A-4503-A7A6-DFAF385F3D0A}"/>
              </a:ext>
            </a:extLst>
          </p:cNvPr>
          <p:cNvSpPr txBox="1"/>
          <p:nvPr/>
        </p:nvSpPr>
        <p:spPr>
          <a:xfrm>
            <a:off x="7411914" y="1516816"/>
            <a:ext cx="3941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Balans voor boeking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CF3B71B8-99B3-4526-AC48-D50A7F00F56F}"/>
              </a:ext>
            </a:extLst>
          </p:cNvPr>
          <p:cNvSpPr txBox="1"/>
          <p:nvPr/>
        </p:nvSpPr>
        <p:spPr>
          <a:xfrm>
            <a:off x="838200" y="4738491"/>
            <a:ext cx="3536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Balans na boeking </a:t>
            </a:r>
          </a:p>
        </p:txBody>
      </p: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45E575EE-1C95-413A-8551-8B2F27BF3344}"/>
              </a:ext>
            </a:extLst>
          </p:cNvPr>
          <p:cNvCxnSpPr>
            <a:cxnSpLocks/>
            <a:stCxn id="7" idx="1"/>
            <a:endCxn id="4" idx="3"/>
          </p:cNvCxnSpPr>
          <p:nvPr/>
        </p:nvCxnSpPr>
        <p:spPr>
          <a:xfrm flipH="1">
            <a:off x="6985780" y="1839982"/>
            <a:ext cx="426134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85CAF070-0C1A-469B-810A-A0EA9279507C}"/>
              </a:ext>
            </a:extLst>
          </p:cNvPr>
          <p:cNvCxnSpPr>
            <a:cxnSpLocks/>
            <a:stCxn id="8" idx="3"/>
            <a:endCxn id="6" idx="1"/>
          </p:cNvCxnSpPr>
          <p:nvPr/>
        </p:nvCxnSpPr>
        <p:spPr>
          <a:xfrm>
            <a:off x="4375052" y="5061657"/>
            <a:ext cx="83116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27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2CB2B2-1D04-4A59-BB09-59AF5920B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Veranderingen op de balans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FD55E1-6099-4322-BD82-2AB7D799F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Verandert er iets aan de debetzijde, dan verandert (meestal) ook de creditzijde en </a:t>
            </a:r>
            <a:r>
              <a:rPr lang="nl-NL" dirty="0" err="1"/>
              <a:t>vice</a:t>
            </a:r>
            <a:r>
              <a:rPr lang="nl-NL" dirty="0"/>
              <a:t> versa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dirty="0"/>
              <a:t>Voorbeeld 2</a:t>
            </a:r>
          </a:p>
          <a:p>
            <a:pPr lvl="1"/>
            <a:r>
              <a:rPr lang="nl-NL" dirty="0"/>
              <a:t>Als je de leverancier van de goederen betaalt (€5000,-) met geld afkomstig van het banktegoed</a:t>
            </a:r>
          </a:p>
          <a:p>
            <a:pPr lvl="2"/>
            <a:r>
              <a:rPr lang="nl-NL" dirty="0"/>
              <a:t>Gevolgen voor balans</a:t>
            </a:r>
          </a:p>
          <a:p>
            <a:pPr lvl="3"/>
            <a:r>
              <a:rPr lang="nl-NL" dirty="0"/>
              <a:t>Banktegoed = bezitting dus de waarde v/d bezittingen neemt af → debetzijde ↓</a:t>
            </a:r>
          </a:p>
          <a:p>
            <a:pPr lvl="3"/>
            <a:r>
              <a:rPr lang="nl-NL" dirty="0"/>
              <a:t>De schuld aan crediteuren neemt af → creditzijde ↓</a:t>
            </a:r>
          </a:p>
          <a:p>
            <a:pPr lvl="3"/>
            <a:endParaRPr lang="nl-NL" dirty="0"/>
          </a:p>
          <a:p>
            <a:pPr lvl="3"/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736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9564CF-4EE3-4CB6-B253-66CD5BA63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35DDE38C-2A2A-4503-A7A6-DFAF385F3D0A}"/>
              </a:ext>
            </a:extLst>
          </p:cNvPr>
          <p:cNvSpPr txBox="1"/>
          <p:nvPr/>
        </p:nvSpPr>
        <p:spPr>
          <a:xfrm>
            <a:off x="7411914" y="1532678"/>
            <a:ext cx="3941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Balans voor boeking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CF3B71B8-99B3-4526-AC48-D50A7F00F56F}"/>
              </a:ext>
            </a:extLst>
          </p:cNvPr>
          <p:cNvSpPr txBox="1"/>
          <p:nvPr/>
        </p:nvSpPr>
        <p:spPr>
          <a:xfrm>
            <a:off x="838200" y="4738491"/>
            <a:ext cx="3536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Balans na boeking </a:t>
            </a:r>
          </a:p>
        </p:txBody>
      </p: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45E575EE-1C95-413A-8551-8B2F27BF3344}"/>
              </a:ext>
            </a:extLst>
          </p:cNvPr>
          <p:cNvCxnSpPr>
            <a:cxnSpLocks/>
            <a:stCxn id="7" idx="1"/>
            <a:endCxn id="17" idx="3"/>
          </p:cNvCxnSpPr>
          <p:nvPr/>
        </p:nvCxnSpPr>
        <p:spPr>
          <a:xfrm flipH="1">
            <a:off x="6985781" y="1855844"/>
            <a:ext cx="42613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85CAF070-0C1A-469B-810A-A0EA9279507C}"/>
              </a:ext>
            </a:extLst>
          </p:cNvPr>
          <p:cNvCxnSpPr>
            <a:cxnSpLocks/>
            <a:stCxn id="8" idx="3"/>
            <a:endCxn id="12" idx="1"/>
          </p:cNvCxnSpPr>
          <p:nvPr/>
        </p:nvCxnSpPr>
        <p:spPr>
          <a:xfrm>
            <a:off x="4375052" y="5061657"/>
            <a:ext cx="831169" cy="114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392E15F8-5612-4A35-9F03-31EF44683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876131"/>
              </p:ext>
            </p:extLst>
          </p:nvPr>
        </p:nvGraphicFramePr>
        <p:xfrm>
          <a:off x="5206221" y="3513401"/>
          <a:ext cx="6147579" cy="3119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5700">
                  <a:extLst>
                    <a:ext uri="{9D8B030D-6E8A-4147-A177-3AD203B41FA5}">
                      <a16:colId xmlns:a16="http://schemas.microsoft.com/office/drawing/2014/main" val="3413406789"/>
                    </a:ext>
                  </a:extLst>
                </a:gridCol>
                <a:gridCol w="1210352">
                  <a:extLst>
                    <a:ext uri="{9D8B030D-6E8A-4147-A177-3AD203B41FA5}">
                      <a16:colId xmlns:a16="http://schemas.microsoft.com/office/drawing/2014/main" val="1763421402"/>
                    </a:ext>
                  </a:extLst>
                </a:gridCol>
                <a:gridCol w="1891175">
                  <a:extLst>
                    <a:ext uri="{9D8B030D-6E8A-4147-A177-3AD203B41FA5}">
                      <a16:colId xmlns:a16="http://schemas.microsoft.com/office/drawing/2014/main" val="2390477951"/>
                    </a:ext>
                  </a:extLst>
                </a:gridCol>
                <a:gridCol w="1210352">
                  <a:extLst>
                    <a:ext uri="{9D8B030D-6E8A-4147-A177-3AD203B41FA5}">
                      <a16:colId xmlns:a16="http://schemas.microsoft.com/office/drawing/2014/main" val="4144328485"/>
                    </a:ext>
                  </a:extLst>
                </a:gridCol>
              </a:tblGrid>
              <a:tr h="272736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debet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1800" u="none" strike="noStrike">
                          <a:effectLst/>
                        </a:rPr>
                        <a:t>donderdag 18 november 2021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effectLst/>
                        </a:rPr>
                        <a:t>credit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6381506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Banktegoed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€    5.000,00 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effectLst/>
                        </a:rPr>
                        <a:t>Eigen vermogen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effectLst/>
                        </a:rPr>
                        <a:t> € 25.000,00 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1231779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Winkelinrichting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 € 25.000,00 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800" u="none" strike="noStrike">
                          <a:effectLst/>
                        </a:rPr>
                        <a:t>Vreemd vermogen: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8998981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Kasgeld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 €    2.000,00 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Lening bank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 € 29.000,00 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8695399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Voorraad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 € 37.000,00 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Lening familielid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effectLst/>
                        </a:rPr>
                        <a:t> € 15.000,00 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19354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Crediteuren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€                 -   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5492283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6003779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7146437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8709332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Totaal bezittingen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€ 69.000,00 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Totaal schuld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€ 69.000,00 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1462930"/>
                  </a:ext>
                </a:extLst>
              </a:tr>
            </a:tbl>
          </a:graphicData>
        </a:graphic>
      </p:graphicFrame>
      <p:graphicFrame>
        <p:nvGraphicFramePr>
          <p:cNvPr id="17" name="Tabel 16">
            <a:extLst>
              <a:ext uri="{FF2B5EF4-FFF2-40B4-BE49-F238E27FC236}">
                <a16:creationId xmlns:a16="http://schemas.microsoft.com/office/drawing/2014/main" id="{5189BBD6-B059-43EF-8DF6-E197E5129C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808955"/>
              </p:ext>
            </p:extLst>
          </p:nvPr>
        </p:nvGraphicFramePr>
        <p:xfrm>
          <a:off x="838200" y="296129"/>
          <a:ext cx="6147581" cy="3119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5701">
                  <a:extLst>
                    <a:ext uri="{9D8B030D-6E8A-4147-A177-3AD203B41FA5}">
                      <a16:colId xmlns:a16="http://schemas.microsoft.com/office/drawing/2014/main" val="781587027"/>
                    </a:ext>
                  </a:extLst>
                </a:gridCol>
                <a:gridCol w="1210352">
                  <a:extLst>
                    <a:ext uri="{9D8B030D-6E8A-4147-A177-3AD203B41FA5}">
                      <a16:colId xmlns:a16="http://schemas.microsoft.com/office/drawing/2014/main" val="1473028222"/>
                    </a:ext>
                  </a:extLst>
                </a:gridCol>
                <a:gridCol w="1891176">
                  <a:extLst>
                    <a:ext uri="{9D8B030D-6E8A-4147-A177-3AD203B41FA5}">
                      <a16:colId xmlns:a16="http://schemas.microsoft.com/office/drawing/2014/main" val="1569372213"/>
                    </a:ext>
                  </a:extLst>
                </a:gridCol>
                <a:gridCol w="1210352">
                  <a:extLst>
                    <a:ext uri="{9D8B030D-6E8A-4147-A177-3AD203B41FA5}">
                      <a16:colId xmlns:a16="http://schemas.microsoft.com/office/drawing/2014/main" val="2977979805"/>
                    </a:ext>
                  </a:extLst>
                </a:gridCol>
              </a:tblGrid>
              <a:tr h="311943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debet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donderdag 18 november 2021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credit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3162830"/>
                  </a:ext>
                </a:extLst>
              </a:tr>
              <a:tr h="311943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Banktegoed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 € 10.000,00 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Eigen vermogen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 € 25.000,00 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1045862"/>
                  </a:ext>
                </a:extLst>
              </a:tr>
              <a:tr h="311943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Winkelinrichting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€ 25.000,00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Vreemd vermogen: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889755"/>
                  </a:ext>
                </a:extLst>
              </a:tr>
              <a:tr h="311943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Kasgeld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 €    2.000,00 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Lening bank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 € 29.000,00 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3193609"/>
                  </a:ext>
                </a:extLst>
              </a:tr>
              <a:tr h="311943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Voorraad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€ 37.000,00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Lening familielid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 € 15.000,00 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7966863"/>
                  </a:ext>
                </a:extLst>
              </a:tr>
              <a:tr h="311943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Crediteuren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   5.000,00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7591311"/>
                  </a:ext>
                </a:extLst>
              </a:tr>
              <a:tr h="311943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2774631"/>
                  </a:ext>
                </a:extLst>
              </a:tr>
              <a:tr h="311943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3067390"/>
                  </a:ext>
                </a:extLst>
              </a:tr>
              <a:tr h="311943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3143253"/>
                  </a:ext>
                </a:extLst>
              </a:tr>
              <a:tr h="311943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Totaal bezittingen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€ 74.000,00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Totaal schuld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€ 74.000,00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0269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231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2CB2B2-1D04-4A59-BB09-59AF5920B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Veranderingen op de balans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FD55E1-6099-4322-BD82-2AB7D799F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Verandert er iets aan de debetzijde, dan verandert (meestal) ook de creditzijde en </a:t>
            </a:r>
            <a:r>
              <a:rPr lang="nl-NL" dirty="0" err="1"/>
              <a:t>vice</a:t>
            </a:r>
            <a:r>
              <a:rPr lang="nl-NL" dirty="0"/>
              <a:t> versa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dirty="0"/>
              <a:t>Voorbeeld 3</a:t>
            </a:r>
          </a:p>
          <a:p>
            <a:pPr lvl="1"/>
            <a:r>
              <a:rPr lang="nl-NL" dirty="0"/>
              <a:t>Je verkoopt een deel van de voorraad: €12.500,- aan pintransacties en €8500,- aan contante betalingen</a:t>
            </a:r>
          </a:p>
          <a:p>
            <a:pPr lvl="2"/>
            <a:r>
              <a:rPr lang="nl-NL" dirty="0"/>
              <a:t>Totaal verkoopwaarde verkochte voorraad = €12.500 + €8.500 = €21.000,-</a:t>
            </a:r>
          </a:p>
          <a:p>
            <a:pPr lvl="2"/>
            <a:r>
              <a:rPr lang="nl-NL" dirty="0"/>
              <a:t>We houden voor het gemak de eerste lessen geen rekening met inkoopprijzen en BTW laten we geheel ter zijde</a:t>
            </a:r>
          </a:p>
          <a:p>
            <a:pPr lvl="1"/>
            <a:r>
              <a:rPr lang="nl-NL" dirty="0"/>
              <a:t>Gevolgen voor balans</a:t>
            </a:r>
          </a:p>
          <a:p>
            <a:pPr lvl="2"/>
            <a:r>
              <a:rPr lang="nl-NL" dirty="0"/>
              <a:t>Banktegoed = bezitting dus de waarde v/d bezittingen neemt toe → debetzijde ↑</a:t>
            </a:r>
          </a:p>
          <a:p>
            <a:pPr lvl="2"/>
            <a:r>
              <a:rPr lang="nl-NL" dirty="0"/>
              <a:t>Kasgeld = bezitting dus de waarde v/d bezittingen neemt toe → debetzijde ↑</a:t>
            </a:r>
          </a:p>
          <a:p>
            <a:pPr lvl="2"/>
            <a:r>
              <a:rPr lang="nl-NL" dirty="0"/>
              <a:t>Voorraad = bezitting dus de waarde v/d bezittingen neemt af → debetzijde ↓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335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9564CF-4EE3-4CB6-B253-66CD5BA63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35DDE38C-2A2A-4503-A7A6-DFAF385F3D0A}"/>
              </a:ext>
            </a:extLst>
          </p:cNvPr>
          <p:cNvSpPr txBox="1"/>
          <p:nvPr/>
        </p:nvSpPr>
        <p:spPr>
          <a:xfrm>
            <a:off x="7411914" y="1532678"/>
            <a:ext cx="3941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Balans voor boeking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CF3B71B8-99B3-4526-AC48-D50A7F00F56F}"/>
              </a:ext>
            </a:extLst>
          </p:cNvPr>
          <p:cNvSpPr txBox="1"/>
          <p:nvPr/>
        </p:nvSpPr>
        <p:spPr>
          <a:xfrm>
            <a:off x="838200" y="4721096"/>
            <a:ext cx="3536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Balans na boeking </a:t>
            </a:r>
          </a:p>
        </p:txBody>
      </p: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45E575EE-1C95-413A-8551-8B2F27BF3344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6985781" y="1855844"/>
            <a:ext cx="42613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85CAF070-0C1A-469B-810A-A0EA9279507C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4375052" y="5044262"/>
            <a:ext cx="831169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392E15F8-5612-4A35-9F03-31EF44683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622197"/>
              </p:ext>
            </p:extLst>
          </p:nvPr>
        </p:nvGraphicFramePr>
        <p:xfrm>
          <a:off x="850510" y="296129"/>
          <a:ext cx="6147579" cy="3119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5700">
                  <a:extLst>
                    <a:ext uri="{9D8B030D-6E8A-4147-A177-3AD203B41FA5}">
                      <a16:colId xmlns:a16="http://schemas.microsoft.com/office/drawing/2014/main" val="3413406789"/>
                    </a:ext>
                  </a:extLst>
                </a:gridCol>
                <a:gridCol w="1210352">
                  <a:extLst>
                    <a:ext uri="{9D8B030D-6E8A-4147-A177-3AD203B41FA5}">
                      <a16:colId xmlns:a16="http://schemas.microsoft.com/office/drawing/2014/main" val="1763421402"/>
                    </a:ext>
                  </a:extLst>
                </a:gridCol>
                <a:gridCol w="1891175">
                  <a:extLst>
                    <a:ext uri="{9D8B030D-6E8A-4147-A177-3AD203B41FA5}">
                      <a16:colId xmlns:a16="http://schemas.microsoft.com/office/drawing/2014/main" val="2390477951"/>
                    </a:ext>
                  </a:extLst>
                </a:gridCol>
                <a:gridCol w="1210352">
                  <a:extLst>
                    <a:ext uri="{9D8B030D-6E8A-4147-A177-3AD203B41FA5}">
                      <a16:colId xmlns:a16="http://schemas.microsoft.com/office/drawing/2014/main" val="4144328485"/>
                    </a:ext>
                  </a:extLst>
                </a:gridCol>
              </a:tblGrid>
              <a:tr h="272736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debet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donderdag 18 november 2021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credit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6381506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Banktegoed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   5.000,00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Eigen vermogen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€ 25.000,00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1231779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Winkelinrichting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 € 25.000,00 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Vreemd vermogen: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8998981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Kasgeld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 €    2.000,00 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Lening bank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 € 29.000,00 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8695399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Voorraad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 € 37.000,00 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Lening familielid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€ 15.000,00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19354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Crediteuren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                -  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5492283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6003779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7146437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8709332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Totaal bezittingen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€ 69.000,00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Totaal schuld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€ 69.000,00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1462930"/>
                  </a:ext>
                </a:extLst>
              </a:tr>
            </a:tbl>
          </a:graphicData>
        </a:graphic>
      </p:graphicFrame>
      <p:graphicFrame>
        <p:nvGraphicFramePr>
          <p:cNvPr id="9" name="Tabel 8">
            <a:extLst>
              <a:ext uri="{FF2B5EF4-FFF2-40B4-BE49-F238E27FC236}">
                <a16:creationId xmlns:a16="http://schemas.microsoft.com/office/drawing/2014/main" id="{C0B09F5C-DBE4-4A62-8070-FEB48AC16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986303"/>
              </p:ext>
            </p:extLst>
          </p:nvPr>
        </p:nvGraphicFramePr>
        <p:xfrm>
          <a:off x="5206221" y="3484550"/>
          <a:ext cx="6207227" cy="3119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5700">
                  <a:extLst>
                    <a:ext uri="{9D8B030D-6E8A-4147-A177-3AD203B41FA5}">
                      <a16:colId xmlns:a16="http://schemas.microsoft.com/office/drawing/2014/main" val="3413406789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1763421402"/>
                    </a:ext>
                  </a:extLst>
                </a:gridCol>
                <a:gridCol w="1891175">
                  <a:extLst>
                    <a:ext uri="{9D8B030D-6E8A-4147-A177-3AD203B41FA5}">
                      <a16:colId xmlns:a16="http://schemas.microsoft.com/office/drawing/2014/main" val="2390477951"/>
                    </a:ext>
                  </a:extLst>
                </a:gridCol>
                <a:gridCol w="1210352">
                  <a:extLst>
                    <a:ext uri="{9D8B030D-6E8A-4147-A177-3AD203B41FA5}">
                      <a16:colId xmlns:a16="http://schemas.microsoft.com/office/drawing/2014/main" val="4144328485"/>
                    </a:ext>
                  </a:extLst>
                </a:gridCol>
              </a:tblGrid>
              <a:tr h="272736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debet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donderdag 18 november 2021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credit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6381506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Banktegoed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€ 17.500,00 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Eigen vermogen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€ 25.000,00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1231779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Winkelinrichting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 € 25.000,00 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Vreemd vermogen: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8998981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Kasgeld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€ 10.500,00 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Lening bank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 € 29.000,00 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8695399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Voorraad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€ 16.000,00 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Lening familielid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€ 15.000,00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19354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Crediteuren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                -  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5492283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6003779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7146437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8709332"/>
                  </a:ext>
                </a:extLst>
              </a:tr>
              <a:tr h="340040"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Totaal bezittingen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€ 69.000,00 </a:t>
                      </a:r>
                      <a:endParaRPr lang="nl-NL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Totaal schuld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€ 69.000,00 </a:t>
                      </a:r>
                      <a:endParaRPr lang="nl-N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1462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31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193C55659BDE41BFEA7DE8E049FCAC" ma:contentTypeVersion="9" ma:contentTypeDescription="Een nieuw document maken." ma:contentTypeScope="" ma:versionID="e2be4370d317fd74023ad75acb4954f4">
  <xsd:schema xmlns:xsd="http://www.w3.org/2001/XMLSchema" xmlns:xs="http://www.w3.org/2001/XMLSchema" xmlns:p="http://schemas.microsoft.com/office/2006/metadata/properties" xmlns:ns2="9ed31e32-b71b-4f80-9298-8b63d6dac649" xmlns:ns3="d9bbdc8e-50a8-4b74-b480-883aeb7bfa3d" targetNamespace="http://schemas.microsoft.com/office/2006/metadata/properties" ma:root="true" ma:fieldsID="ebc60920f94ab01af0724755880d04af" ns2:_="" ns3:_="">
    <xsd:import namespace="9ed31e32-b71b-4f80-9298-8b63d6dac649"/>
    <xsd:import namespace="d9bbdc8e-50a8-4b74-b480-883aeb7bfa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d31e32-b71b-4f80-9298-8b63d6dac6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bbdc8e-50a8-4b74-b480-883aeb7bfa3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FF97191-D05F-4C11-9E28-F9998F2ACF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A187F3-C4C1-4D24-BCBF-FE299EB7B2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d31e32-b71b-4f80-9298-8b63d6dac649"/>
    <ds:schemaRef ds:uri="d9bbdc8e-50a8-4b74-b480-883aeb7bfa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C7A3EE-4882-4C2D-88B1-61F0340B67F0}">
  <ds:schemaRefs>
    <ds:schemaRef ds:uri="9ed31e32-b71b-4f80-9298-8b63d6dac649"/>
    <ds:schemaRef ds:uri="http://schemas.microsoft.com/office/2006/documentManagement/types"/>
    <ds:schemaRef ds:uri="http://purl.org/dc/terms/"/>
    <ds:schemaRef ds:uri="d9bbdc8e-50a8-4b74-b480-883aeb7bfa3d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1120</Words>
  <Application>Microsoft Office PowerPoint</Application>
  <PresentationFormat>Breedbeeld</PresentationFormat>
  <Paragraphs>326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Vakbekwaam Medewerker DV32</vt:lpstr>
      <vt:lpstr>Deze les</vt:lpstr>
      <vt:lpstr>Wat is blijven hangen van les 2?</vt:lpstr>
      <vt:lpstr>Veranderingen op de balans</vt:lpstr>
      <vt:lpstr>PowerPoint-presentatie</vt:lpstr>
      <vt:lpstr>Veranderingen op de balans</vt:lpstr>
      <vt:lpstr>PowerPoint-presentatie</vt:lpstr>
      <vt:lpstr>Veranderingen op de balans</vt:lpstr>
      <vt:lpstr>PowerPoint-presentatie</vt:lpstr>
      <vt:lpstr>Veranderingen op de balans</vt:lpstr>
      <vt:lpstr>PowerPoint-presentatie</vt:lpstr>
      <vt:lpstr>Oefeningen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Vakbekwaam Medewerker DV32</dc:title>
  <dc:creator>Gerard ter Meer</dc:creator>
  <cp:lastModifiedBy>Nikki Pots</cp:lastModifiedBy>
  <cp:revision>13</cp:revision>
  <dcterms:created xsi:type="dcterms:W3CDTF">2021-11-05T15:51:12Z</dcterms:created>
  <dcterms:modified xsi:type="dcterms:W3CDTF">2022-03-30T13:49:43Z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0x0101009F193C55659BDE41BFEA7DE8E049FCAC</vt:lpwstr>
  </property>
</Properties>
</file>